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5143500" cx="9144000"/>
  <p:notesSz cx="6858000" cy="9144000"/>
  <p:embeddedFontLst>
    <p:embeddedFont>
      <p:font typeface="Oswald"/>
      <p:regular r:id="rId24"/>
      <p:bold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Oswald-regular.fntdata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schemas.openxmlformats.org/officeDocument/2006/relationships/font" Target="fonts/Oswald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d84edeb48e_2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d84edeb48e_2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d84edeb48e_2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d84edeb48e_2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d4f893d746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d4f893d746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d84edeb48e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d84edeb48e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d84edeb48e_1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d84edeb48e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d84edeb48e_1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d84edeb48e_1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d4fcf90653_6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d4fcf90653_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NOAA stands for National Oceanic and Atmospheric Administration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d4fcf90653_6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d4fcf90653_6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d84edeb48e_2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d84edeb48e_2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d84edeb48e_2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d84edeb48e_2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d84edeb48e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d84edeb48e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d84edeb48e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d84edeb48e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NOAA stands for National Oceanic and Atmospheric Administration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d84edeb48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d84edeb48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d84edeb48e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d84edeb48e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d84edeb48e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d84edeb48e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d84edeb48e_2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d84edeb48e_2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d84edeb48e_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d84edeb48e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Relationship Id="rId4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jpg"/><Relationship Id="rId4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jpg"/><Relationship Id="rId4" Type="http://schemas.openxmlformats.org/officeDocument/2006/relationships/image" Target="../media/image19.png"/><Relationship Id="rId5" Type="http://schemas.openxmlformats.org/officeDocument/2006/relationships/image" Target="../media/image2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jpg"/><Relationship Id="rId4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2.jpg"/><Relationship Id="rId4" Type="http://schemas.openxmlformats.org/officeDocument/2006/relationships/image" Target="../media/image13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1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3.png"/><Relationship Id="rId4" Type="http://schemas.openxmlformats.org/officeDocument/2006/relationships/image" Target="../media/image1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jpg"/><Relationship Id="rId4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jpg"/><Relationship Id="rId4" Type="http://schemas.openxmlformats.org/officeDocument/2006/relationships/image" Target="../media/image1.png"/><Relationship Id="rId5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Relationship Id="rId4" Type="http://schemas.openxmlformats.org/officeDocument/2006/relationships/image" Target="../media/image4.png"/><Relationship Id="rId5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 amt="73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>
            <p:ph type="ctrTitle"/>
          </p:nvPr>
        </p:nvSpPr>
        <p:spPr>
          <a:xfrm>
            <a:off x="311700" y="1386700"/>
            <a:ext cx="8520600" cy="1254900"/>
          </a:xfrm>
          <a:prstGeom prst="rect">
            <a:avLst/>
          </a:prstGeom>
          <a:solidFill>
            <a:srgbClr val="C8C8C8">
              <a:alpha val="43020"/>
            </a:srgbClr>
          </a:solidFill>
          <a:effectLst>
            <a:outerShdw blurRad="57150" rotWithShape="0" algn="bl" dir="5400000" dist="19050">
              <a:srgbClr val="C8C8C8">
                <a:alpha val="50000"/>
              </a:srgbClr>
            </a:outerShdw>
          </a:effectLst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A64D79"/>
                </a:solidFill>
                <a:latin typeface="Oswald"/>
                <a:ea typeface="Oswald"/>
                <a:cs typeface="Oswald"/>
                <a:sym typeface="Oswald"/>
              </a:rPr>
              <a:t>Wet Dry Windy and Flammable</a:t>
            </a:r>
            <a:endParaRPr b="1">
              <a:solidFill>
                <a:srgbClr val="A64D79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6" name="Google Shape;56;p13"/>
          <p:cNvSpPr txBox="1"/>
          <p:nvPr>
            <p:ph idx="1" type="subTitle"/>
          </p:nvPr>
        </p:nvSpPr>
        <p:spPr>
          <a:xfrm>
            <a:off x="388450" y="3494325"/>
            <a:ext cx="8520600" cy="792600"/>
          </a:xfrm>
          <a:prstGeom prst="rect">
            <a:avLst/>
          </a:prstGeom>
          <a:solidFill>
            <a:srgbClr val="C8C8C8">
              <a:alpha val="43020"/>
            </a:srgbClr>
          </a:solidFill>
          <a:effectLst>
            <a:outerShdw blurRad="57150" rotWithShape="0" algn="bl" dir="5400000" dist="19050">
              <a:srgbClr val="C8C8C8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b="1" lang="en" sz="2690">
                <a:solidFill>
                  <a:srgbClr val="A64D79"/>
                </a:solidFill>
                <a:latin typeface="Oswald"/>
                <a:ea typeface="Oswald"/>
                <a:cs typeface="Oswald"/>
                <a:sym typeface="Oswald"/>
              </a:rPr>
              <a:t>Is Climate Change Correlated With Extreme Weather?</a:t>
            </a:r>
            <a:endParaRPr b="1" sz="2690">
              <a:solidFill>
                <a:srgbClr val="A64D79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7" name="Google Shape;57;p13"/>
          <p:cNvSpPr txBox="1"/>
          <p:nvPr/>
        </p:nvSpPr>
        <p:spPr>
          <a:xfrm>
            <a:off x="3717900" y="4593000"/>
            <a:ext cx="5114400" cy="431100"/>
          </a:xfrm>
          <a:prstGeom prst="rect">
            <a:avLst/>
          </a:prstGeom>
          <a:solidFill>
            <a:srgbClr val="C8C8C8">
              <a:alpha val="7989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A64D79"/>
                </a:solidFill>
                <a:latin typeface="Oswald"/>
                <a:ea typeface="Oswald"/>
                <a:cs typeface="Oswald"/>
                <a:sym typeface="Oswald"/>
              </a:rPr>
              <a:t>Joe Sellner, John Gotz, Guy Nasser Bssoume, Saradha Ramasamy</a:t>
            </a:r>
            <a:endParaRPr sz="1600">
              <a:solidFill>
                <a:srgbClr val="A64D79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22"/>
          <p:cNvPicPr preferRelativeResize="0"/>
          <p:nvPr/>
        </p:nvPicPr>
        <p:blipFill>
          <a:blip r:embed="rId3">
            <a:alphaModFix amt="79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720"/>
              <a:t>Tornadoes vs Temperature and Linear Regression</a:t>
            </a:r>
            <a:endParaRPr b="1" sz="2720"/>
          </a:p>
        </p:txBody>
      </p:sp>
      <p:pic>
        <p:nvPicPr>
          <p:cNvPr id="127" name="Google Shape;127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09488" y="1017725"/>
            <a:ext cx="6125025" cy="4083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3"/>
          <p:cNvSpPr txBox="1"/>
          <p:nvPr>
            <p:ph type="title"/>
          </p:nvPr>
        </p:nvSpPr>
        <p:spPr>
          <a:xfrm>
            <a:off x="311700" y="4521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920">
                <a:latin typeface="Trebuchet MS"/>
                <a:ea typeface="Trebuchet MS"/>
                <a:cs typeface="Trebuchet MS"/>
                <a:sym typeface="Trebuchet MS"/>
              </a:rPr>
              <a:t>Tornadoes - Conclusions and Prediction</a:t>
            </a:r>
            <a:endParaRPr b="1" sz="292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34" name="Google Shape;134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EFEFEF"/>
              </a:buClr>
              <a:buSzPts val="2400"/>
              <a:buFont typeface="Trebuchet MS"/>
              <a:buChar char="●"/>
            </a:pPr>
            <a:r>
              <a:rPr lang="en" sz="2400">
                <a:solidFill>
                  <a:srgbClr val="EFEFEF"/>
                </a:solidFill>
                <a:latin typeface="Trebuchet MS"/>
                <a:ea typeface="Trebuchet MS"/>
                <a:cs typeface="Trebuchet MS"/>
                <a:sym typeface="Trebuchet MS"/>
              </a:rPr>
              <a:t>Annual tornado count and average annual temperature have a weak to moderate positive correlation (R= 0.49, R-squared = 0.24)</a:t>
            </a:r>
            <a:endParaRPr sz="2400">
              <a:solidFill>
                <a:srgbClr val="EFEFE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81000" lvl="0" marL="457200" rtl="0" algn="l">
              <a:spcBef>
                <a:spcPts val="1000"/>
              </a:spcBef>
              <a:spcAft>
                <a:spcPts val="1000"/>
              </a:spcAft>
              <a:buClr>
                <a:srgbClr val="EFEFEF"/>
              </a:buClr>
              <a:buSzPts val="2400"/>
              <a:buFont typeface="Trebuchet MS"/>
              <a:buChar char="●"/>
            </a:pPr>
            <a:r>
              <a:rPr lang="en" sz="2400">
                <a:solidFill>
                  <a:srgbClr val="EFEFEF"/>
                </a:solidFill>
                <a:latin typeface="Trebuchet MS"/>
                <a:ea typeface="Trebuchet MS"/>
                <a:cs typeface="Trebuchet MS"/>
                <a:sym typeface="Trebuchet MS"/>
              </a:rPr>
              <a:t>We predict the number of tornado events in 2022 to be 1235</a:t>
            </a:r>
            <a:endParaRPr sz="3100">
              <a:solidFill>
                <a:srgbClr val="EFEFE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How climate change is causing wildfires?</a:t>
            </a:r>
            <a:endParaRPr b="1"/>
          </a:p>
        </p:txBody>
      </p:sp>
      <p:sp>
        <p:nvSpPr>
          <p:cNvPr id="140" name="Google Shape;140;p24"/>
          <p:cNvSpPr txBox="1"/>
          <p:nvPr>
            <p:ph idx="1" type="body"/>
          </p:nvPr>
        </p:nvSpPr>
        <p:spPr>
          <a:xfrm>
            <a:off x="187750" y="1102900"/>
            <a:ext cx="8520600" cy="381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➢"/>
            </a:pPr>
            <a:r>
              <a:rPr lang="en">
                <a:solidFill>
                  <a:srgbClr val="FFFFFF"/>
                </a:solidFill>
              </a:rPr>
              <a:t>Increasing temperature </a:t>
            </a:r>
            <a:endParaRPr>
              <a:solidFill>
                <a:srgbClr val="FFFFFF"/>
              </a:solidFill>
            </a:endParaRPr>
          </a:p>
          <a:p>
            <a:pPr indent="-317500" lvl="1" marL="13716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</a:pPr>
            <a:r>
              <a:rPr lang="en">
                <a:solidFill>
                  <a:srgbClr val="FFFFFF"/>
                </a:solidFill>
              </a:rPr>
              <a:t>Enhances the drying of organic matters in forest.</a:t>
            </a:r>
            <a:endParaRPr>
              <a:solidFill>
                <a:srgbClr val="FFFFFF"/>
              </a:solidFill>
            </a:endParaRPr>
          </a:p>
          <a:p>
            <a:pPr indent="-317500" lvl="1" marL="13716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</a:pPr>
            <a:r>
              <a:rPr lang="en">
                <a:solidFill>
                  <a:srgbClr val="FFFFFF"/>
                </a:solidFill>
              </a:rPr>
              <a:t>Drier conditions, drought are further spreading wildfire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FFFF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FFFF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FFFF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FFFF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FFFF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CE5CD"/>
                </a:solidFill>
              </a:rPr>
              <a:t>Data source: https://www.nifc.gov</a:t>
            </a:r>
            <a:endParaRPr>
              <a:solidFill>
                <a:srgbClr val="FCE5CD"/>
              </a:solidFill>
            </a:endParaRPr>
          </a:p>
        </p:txBody>
      </p:sp>
      <p:pic>
        <p:nvPicPr>
          <p:cNvPr id="141" name="Google Shape;141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0125" y="2206125"/>
            <a:ext cx="6754999" cy="1983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5"/>
          <p:cNvSpPr txBox="1"/>
          <p:nvPr>
            <p:ph type="title"/>
          </p:nvPr>
        </p:nvSpPr>
        <p:spPr>
          <a:xfrm>
            <a:off x="311700" y="421400"/>
            <a:ext cx="8520600" cy="48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Wildfire Statistics</a:t>
            </a:r>
            <a:endParaRPr b="1"/>
          </a:p>
        </p:txBody>
      </p:sp>
      <p:sp>
        <p:nvSpPr>
          <p:cNvPr id="147" name="Google Shape;147;p25"/>
          <p:cNvSpPr txBox="1"/>
          <p:nvPr>
            <p:ph idx="1" type="body"/>
          </p:nvPr>
        </p:nvSpPr>
        <p:spPr>
          <a:xfrm>
            <a:off x="311700" y="1152475"/>
            <a:ext cx="8520600" cy="389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25"/>
          <p:cNvSpPr txBox="1"/>
          <p:nvPr/>
        </p:nvSpPr>
        <p:spPr>
          <a:xfrm>
            <a:off x="384200" y="1152475"/>
            <a:ext cx="2274300" cy="419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</a:rPr>
              <a:t>Largest</a:t>
            </a:r>
            <a:r>
              <a:rPr lang="en">
                <a:solidFill>
                  <a:srgbClr val="F3F3F3"/>
                </a:solidFill>
              </a:rPr>
              <a:t> fire count:</a:t>
            </a:r>
            <a:r>
              <a:rPr lang="en">
                <a:solidFill>
                  <a:srgbClr val="F3F3F3"/>
                </a:solidFill>
              </a:rPr>
              <a:t> </a:t>
            </a: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</a:rPr>
              <a:t>96,385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EFEF"/>
                </a:solidFill>
              </a:rPr>
              <a:t> Year :</a:t>
            </a:r>
            <a:r>
              <a:rPr lang="en"/>
              <a:t> </a:t>
            </a: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</a:rPr>
              <a:t>2006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3F3F3"/>
                </a:solidFill>
              </a:rPr>
              <a:t>Least fire count:</a:t>
            </a: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</a:rPr>
              <a:t>18,229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</a:rPr>
              <a:t>Year : </a:t>
            </a: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</a:rPr>
              <a:t>1983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</a:rPr>
              <a:t>Average Wildfire count:</a:t>
            </a:r>
            <a:endParaRPr>
              <a:solidFill>
                <a:srgbClr val="F3F3F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</a:rPr>
              <a:t>70,296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</a:rPr>
              <a:t>Largest acres burned:</a:t>
            </a: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</a:rPr>
              <a:t>10,125,149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3F3F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</a:rPr>
              <a:t>Least acres burned:</a:t>
            </a: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</a:rPr>
              <a:t>1,148,409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</a:rPr>
              <a:t>Average acres burned:</a:t>
            </a: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</a:rPr>
              <a:t>5,223,975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49" name="Google Shape;149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91350" y="3272000"/>
            <a:ext cx="6076425" cy="167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91350" y="1301350"/>
            <a:ext cx="6076424" cy="185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Wildfire - Linear Regression Model </a:t>
            </a:r>
            <a:endParaRPr b="1"/>
          </a:p>
        </p:txBody>
      </p:sp>
      <p:sp>
        <p:nvSpPr>
          <p:cNvPr id="156" name="Google Shape;156;p26"/>
          <p:cNvSpPr txBox="1"/>
          <p:nvPr>
            <p:ph idx="1" type="body"/>
          </p:nvPr>
        </p:nvSpPr>
        <p:spPr>
          <a:xfrm>
            <a:off x="249725" y="1202050"/>
            <a:ext cx="8520600" cy="382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rgbClr val="F4CCCC"/>
              </a:solidFill>
            </a:endParaRPr>
          </a:p>
        </p:txBody>
      </p:sp>
      <p:pic>
        <p:nvPicPr>
          <p:cNvPr id="157" name="Google Shape;157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62075" y="1339974"/>
            <a:ext cx="6033163" cy="3320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b="1" lang="en"/>
              <a:t>Wildfire Conclusions and Prediction</a:t>
            </a:r>
            <a:endParaRPr b="1"/>
          </a:p>
        </p:txBody>
      </p:sp>
      <p:sp>
        <p:nvSpPr>
          <p:cNvPr id="163" name="Google Shape;163;p27"/>
          <p:cNvSpPr txBox="1"/>
          <p:nvPr>
            <p:ph idx="1" type="body"/>
          </p:nvPr>
        </p:nvSpPr>
        <p:spPr>
          <a:xfrm>
            <a:off x="472800" y="1251800"/>
            <a:ext cx="8520600" cy="307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87350" lvl="0" marL="457200" rtl="0" algn="l"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2500"/>
              <a:buChar char="●"/>
            </a:pPr>
            <a:r>
              <a:rPr lang="en" sz="2500">
                <a:solidFill>
                  <a:srgbClr val="FFFFFF"/>
                </a:solidFill>
              </a:rPr>
              <a:t>Annual Acres burned and average annual temperature have a strong positive correlation.</a:t>
            </a:r>
            <a:endParaRPr sz="2500">
              <a:solidFill>
                <a:srgbClr val="FFFFFF"/>
              </a:solidFill>
            </a:endParaRPr>
          </a:p>
          <a:p>
            <a:pPr indent="-387350" lvl="0" marL="457200" rtl="0" algn="l"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2500"/>
              <a:buChar char="●"/>
            </a:pPr>
            <a:r>
              <a:rPr lang="en" sz="2500">
                <a:solidFill>
                  <a:srgbClr val="FFFFFF"/>
                </a:solidFill>
              </a:rPr>
              <a:t>Correlation coefficient is 0.62</a:t>
            </a:r>
            <a:endParaRPr sz="2500">
              <a:solidFill>
                <a:srgbClr val="FFFFFF"/>
              </a:solidFill>
            </a:endParaRPr>
          </a:p>
          <a:p>
            <a:pPr indent="-387350" lvl="0" marL="457200" rtl="0" algn="l">
              <a:spcBef>
                <a:spcPts val="1000"/>
              </a:spcBef>
              <a:spcAft>
                <a:spcPts val="1000"/>
              </a:spcAft>
              <a:buClr>
                <a:srgbClr val="FFFFFF"/>
              </a:buClr>
              <a:buSzPts val="2500"/>
              <a:buChar char="●"/>
            </a:pPr>
            <a:r>
              <a:rPr lang="en" sz="2500">
                <a:solidFill>
                  <a:srgbClr val="FFFFFF"/>
                </a:solidFill>
              </a:rPr>
              <a:t>We predict the Acres burned  in 2022 will be 6,351,173. </a:t>
            </a:r>
            <a:endParaRPr sz="2500">
              <a:solidFill>
                <a:srgbClr val="F4CCCC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8"/>
          <p:cNvSpPr/>
          <p:nvPr/>
        </p:nvSpPr>
        <p:spPr>
          <a:xfrm>
            <a:off x="378800" y="825175"/>
            <a:ext cx="3044100" cy="2165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28"/>
          <p:cNvSpPr txBox="1"/>
          <p:nvPr>
            <p:ph type="title"/>
          </p:nvPr>
        </p:nvSpPr>
        <p:spPr>
          <a:xfrm>
            <a:off x="127750" y="1408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820"/>
              <a:t>Droughts</a:t>
            </a:r>
            <a:r>
              <a:rPr b="1" lang="en" sz="2820"/>
              <a:t> and Climate Change</a:t>
            </a:r>
            <a:endParaRPr b="1" sz="2820"/>
          </a:p>
        </p:txBody>
      </p:sp>
      <p:pic>
        <p:nvPicPr>
          <p:cNvPr id="170" name="Google Shape;170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8800" y="825175"/>
            <a:ext cx="2947175" cy="229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50500" y="3067275"/>
            <a:ext cx="2751675" cy="190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48950" y="825175"/>
            <a:ext cx="2999395" cy="216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9"/>
          <p:cNvSpPr txBox="1"/>
          <p:nvPr>
            <p:ph type="title"/>
          </p:nvPr>
        </p:nvSpPr>
        <p:spPr>
          <a:xfrm>
            <a:off x="127750" y="1408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820"/>
              <a:t>Droughts</a:t>
            </a:r>
            <a:r>
              <a:rPr b="1" lang="en" sz="2820"/>
              <a:t> and Climate Change</a:t>
            </a:r>
            <a:endParaRPr b="1" sz="2820"/>
          </a:p>
        </p:txBody>
      </p:sp>
      <p:sp>
        <p:nvSpPr>
          <p:cNvPr id="178" name="Google Shape;178;p29"/>
          <p:cNvSpPr txBox="1"/>
          <p:nvPr/>
        </p:nvSpPr>
        <p:spPr>
          <a:xfrm>
            <a:off x="233500" y="820700"/>
            <a:ext cx="5419500" cy="2339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Average percent of US in extreme drought</a:t>
            </a:r>
            <a:r>
              <a:rPr lang="en">
                <a:solidFill>
                  <a:schemeClr val="dk1"/>
                </a:solidFill>
              </a:rPr>
              <a:t> and Average Annual Temperature have a weak positive correlation (R-squared = .007)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Using our predicted temperature of 53.71 (F) for 2022, the predicted percent of US experiencing extreme drought will be approximately 1.45%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This might have been more correlated with average temperature if we had data going back before 2000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30"/>
          <p:cNvPicPr preferRelativeResize="0"/>
          <p:nvPr/>
        </p:nvPicPr>
        <p:blipFill>
          <a:blip r:embed="rId3">
            <a:alphaModFix amt="73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rgbClr val="C8C8C8">
              <a:alpha val="42750"/>
            </a:srgbClr>
          </a:solidFill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Conclusions and Implications</a:t>
            </a:r>
            <a:endParaRPr b="1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85" name="Google Shape;185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solidFill>
            <a:srgbClr val="C8C8C8">
              <a:alpha val="42750"/>
            </a:srgbClr>
          </a:solidFill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rebuchet MS"/>
              <a:buChar char="●"/>
            </a:pPr>
            <a:r>
              <a:rPr lang="en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Hurricanes, tornadoes, wildfires and drought</a:t>
            </a:r>
            <a:r>
              <a:rPr lang="en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 are positively correlated with temperature</a:t>
            </a:r>
            <a:endParaRPr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rebuchet MS"/>
              <a:buChar char="●"/>
            </a:pPr>
            <a:r>
              <a:rPr lang="en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As temperatures continue to rise, so will the number of extreme weather events. This will have an economic, ecological, and social impact. </a:t>
            </a:r>
            <a:endParaRPr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rebuchet MS"/>
              <a:buChar char="●"/>
            </a:pPr>
            <a:r>
              <a:rPr lang="en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Analysis limitations</a:t>
            </a:r>
            <a:endParaRPr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rebuchet MS"/>
              <a:buChar char="○"/>
            </a:pPr>
            <a:r>
              <a:rPr lang="en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Extreme weather events tend to be seasonal</a:t>
            </a:r>
            <a:endParaRPr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rebuchet MS"/>
              <a:buChar char="○"/>
            </a:pPr>
            <a:r>
              <a:rPr lang="en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Extreme weather events tend to be concentrated in certain regions</a:t>
            </a:r>
            <a:endParaRPr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rebuchet MS"/>
              <a:buChar char="○"/>
            </a:pPr>
            <a:r>
              <a:rPr lang="en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Not all datasets had the same period of record available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4"/>
          <p:cNvPicPr preferRelativeResize="0"/>
          <p:nvPr/>
        </p:nvPicPr>
        <p:blipFill>
          <a:blip r:embed="rId3">
            <a:alphaModFix amt="73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rgbClr val="C8C8C8">
              <a:alpha val="43020"/>
            </a:srgbClr>
          </a:solidFill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82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Questions</a:t>
            </a:r>
            <a:endParaRPr b="1" sz="2820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4" name="Google Shape;64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solidFill>
            <a:srgbClr val="C8C8C8">
              <a:alpha val="43020"/>
            </a:srgbClr>
          </a:solidFill>
          <a:effectLst>
            <a:outerShdw blurRad="57150" rotWithShape="0" algn="bl" dir="5400000" dist="19050">
              <a:srgbClr val="000000">
                <a:alpha val="76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1950" lvl="0" marL="457200" rtl="0" algn="l"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Trebuchet MS"/>
              <a:buAutoNum type="arabicPeriod"/>
            </a:pPr>
            <a:r>
              <a:rPr lang="en" sz="21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We often hear that climate change is related to an increase in </a:t>
            </a:r>
            <a:r>
              <a:rPr lang="en" sz="21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extreme</a:t>
            </a:r>
            <a:r>
              <a:rPr lang="en" sz="21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 weather. Would amateur data scientists using publicly available data arrive at the same conclusion?</a:t>
            </a:r>
            <a:endParaRPr sz="2100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61950" lvl="0" marL="457200" rtl="0" algn="l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Trebuchet MS"/>
              <a:buAutoNum type="arabicPeriod"/>
            </a:pPr>
            <a:r>
              <a:rPr lang="en" sz="21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Which extreme events might show a correlation with increased temperature?</a:t>
            </a:r>
            <a:endParaRPr sz="2100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61950" lvl="0" marL="457200" rtl="0" algn="l">
              <a:spcBef>
                <a:spcPts val="1200"/>
              </a:spcBef>
              <a:spcAft>
                <a:spcPts val="1000"/>
              </a:spcAft>
              <a:buClr>
                <a:srgbClr val="FFFFFF"/>
              </a:buClr>
              <a:buSzPts val="2100"/>
              <a:buFont typeface="Trebuchet MS"/>
              <a:buAutoNum type="arabicPeriod"/>
            </a:pPr>
            <a:r>
              <a:rPr lang="en" sz="21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Can we predict the number of extreme events for the coming year?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5"/>
          <p:cNvPicPr preferRelativeResize="0"/>
          <p:nvPr/>
        </p:nvPicPr>
        <p:blipFill>
          <a:blip r:embed="rId3">
            <a:alphaModFix amt="73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5"/>
          <p:cNvSpPr txBox="1"/>
          <p:nvPr>
            <p:ph idx="1" type="subTitle"/>
          </p:nvPr>
        </p:nvSpPr>
        <p:spPr>
          <a:xfrm>
            <a:off x="311700" y="225700"/>
            <a:ext cx="8520600" cy="792600"/>
          </a:xfrm>
          <a:prstGeom prst="rect">
            <a:avLst/>
          </a:prstGeom>
          <a:solidFill>
            <a:srgbClr val="C8C8C8">
              <a:alpha val="42750"/>
            </a:srgbClr>
          </a:solidFill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b="1" lang="en" sz="289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Temperature Data and Regression</a:t>
            </a:r>
            <a:endParaRPr b="1" sz="289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1" name="Google Shape;71;p15"/>
          <p:cNvSpPr txBox="1"/>
          <p:nvPr/>
        </p:nvSpPr>
        <p:spPr>
          <a:xfrm>
            <a:off x="311700" y="1911525"/>
            <a:ext cx="3105600" cy="1656300"/>
          </a:xfrm>
          <a:prstGeom prst="rect">
            <a:avLst/>
          </a:prstGeom>
          <a:solidFill>
            <a:srgbClr val="C8C8C8">
              <a:alpha val="43020"/>
            </a:srgbClr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9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The predicted average temperature for 2022 is 53.71 degrees Fahrenheit</a:t>
            </a:r>
            <a:endParaRPr sz="9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72" name="Google Shape;7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17300" y="1296150"/>
            <a:ext cx="5499425" cy="36662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73" name="Google Shape;73;p15"/>
          <p:cNvSpPr txBox="1"/>
          <p:nvPr/>
        </p:nvSpPr>
        <p:spPr>
          <a:xfrm>
            <a:off x="260800" y="4708850"/>
            <a:ext cx="4969500" cy="400200"/>
          </a:xfrm>
          <a:prstGeom prst="rect">
            <a:avLst/>
          </a:prstGeom>
          <a:solidFill>
            <a:srgbClr val="C8C8C8">
              <a:alpha val="43020"/>
            </a:srgbClr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Data Source: NOAA CONUS Annual Average Temperature</a:t>
            </a:r>
            <a:endParaRPr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/>
          <p:nvPr>
            <p:ph type="title"/>
          </p:nvPr>
        </p:nvSpPr>
        <p:spPr>
          <a:xfrm>
            <a:off x="127750" y="1408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820"/>
              <a:t>Hurricanes and Climate Change</a:t>
            </a:r>
            <a:endParaRPr b="1" sz="2820"/>
          </a:p>
        </p:txBody>
      </p:sp>
      <p:sp>
        <p:nvSpPr>
          <p:cNvPr id="79" name="Google Shape;79;p16"/>
          <p:cNvSpPr txBox="1"/>
          <p:nvPr/>
        </p:nvSpPr>
        <p:spPr>
          <a:xfrm>
            <a:off x="233500" y="820700"/>
            <a:ext cx="5419500" cy="1477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">
                <a:solidFill>
                  <a:schemeClr val="dk1"/>
                </a:solidFill>
              </a:rPr>
              <a:t>Imported csv files that were downloaded from NOAA website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">
                <a:solidFill>
                  <a:schemeClr val="dk1"/>
                </a:solidFill>
              </a:rPr>
              <a:t>Used pandas to clean dataframe and filter out information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">
                <a:solidFill>
                  <a:schemeClr val="dk1"/>
                </a:solidFill>
              </a:rPr>
              <a:t>Grouped the data by year to store amount of hurricanes </a:t>
            </a:r>
            <a:r>
              <a:rPr lang="en">
                <a:solidFill>
                  <a:schemeClr val="dk1"/>
                </a:solidFill>
              </a:rPr>
              <a:t>recorded per year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">
                <a:solidFill>
                  <a:schemeClr val="dk1"/>
                </a:solidFill>
              </a:rPr>
              <a:t>Created plots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oogle Shape;84;p17"/>
          <p:cNvGrpSpPr/>
          <p:nvPr/>
        </p:nvGrpSpPr>
        <p:grpSpPr>
          <a:xfrm>
            <a:off x="2327675" y="1181525"/>
            <a:ext cx="3905400" cy="2876400"/>
            <a:chOff x="891450" y="1266425"/>
            <a:chExt cx="3905400" cy="2876400"/>
          </a:xfrm>
        </p:grpSpPr>
        <p:sp>
          <p:nvSpPr>
            <p:cNvPr id="85" name="Google Shape;85;p17"/>
            <p:cNvSpPr/>
            <p:nvPr/>
          </p:nvSpPr>
          <p:spPr>
            <a:xfrm>
              <a:off x="891450" y="1266425"/>
              <a:ext cx="3905400" cy="28764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86" name="Google Shape;86;p1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943450" y="1309213"/>
              <a:ext cx="3638550" cy="27908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7" name="Google Shape;87;p17"/>
          <p:cNvSpPr txBox="1"/>
          <p:nvPr>
            <p:ph type="title"/>
          </p:nvPr>
        </p:nvSpPr>
        <p:spPr>
          <a:xfrm>
            <a:off x="127750" y="1408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820"/>
              <a:t>Hurricanes and Climate Change</a:t>
            </a:r>
            <a:endParaRPr b="1" sz="282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18"/>
          <p:cNvGrpSpPr/>
          <p:nvPr/>
        </p:nvGrpSpPr>
        <p:grpSpPr>
          <a:xfrm>
            <a:off x="311700" y="1209850"/>
            <a:ext cx="3905400" cy="2876400"/>
            <a:chOff x="523550" y="1224000"/>
            <a:chExt cx="3905400" cy="2876400"/>
          </a:xfrm>
        </p:grpSpPr>
        <p:sp>
          <p:nvSpPr>
            <p:cNvPr id="93" name="Google Shape;93;p18"/>
            <p:cNvSpPr/>
            <p:nvPr/>
          </p:nvSpPr>
          <p:spPr>
            <a:xfrm>
              <a:off x="523550" y="1224000"/>
              <a:ext cx="3905400" cy="28764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94" name="Google Shape;94;p1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56975" y="1338225"/>
              <a:ext cx="3638550" cy="26479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5" name="Google Shape;95;p18"/>
          <p:cNvGrpSpPr/>
          <p:nvPr/>
        </p:nvGrpSpPr>
        <p:grpSpPr>
          <a:xfrm>
            <a:off x="4617100" y="1209850"/>
            <a:ext cx="3905400" cy="2876400"/>
            <a:chOff x="4617100" y="1209850"/>
            <a:chExt cx="3905400" cy="2876400"/>
          </a:xfrm>
        </p:grpSpPr>
        <p:sp>
          <p:nvSpPr>
            <p:cNvPr id="96" name="Google Shape;96;p18"/>
            <p:cNvSpPr/>
            <p:nvPr/>
          </p:nvSpPr>
          <p:spPr>
            <a:xfrm>
              <a:off x="4617100" y="1209850"/>
              <a:ext cx="3905400" cy="28764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97" name="Google Shape;97;p1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750525" y="1324075"/>
              <a:ext cx="3638550" cy="26479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8" name="Google Shape;98;p18"/>
          <p:cNvSpPr txBox="1"/>
          <p:nvPr>
            <p:ph type="title"/>
          </p:nvPr>
        </p:nvSpPr>
        <p:spPr>
          <a:xfrm>
            <a:off x="127750" y="1408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820"/>
              <a:t>Hurricanes and Climate Change</a:t>
            </a:r>
            <a:endParaRPr b="1" sz="282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9"/>
          <p:cNvSpPr txBox="1"/>
          <p:nvPr>
            <p:ph type="title"/>
          </p:nvPr>
        </p:nvSpPr>
        <p:spPr>
          <a:xfrm>
            <a:off x="127750" y="1408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820"/>
              <a:t>Hurricanes and Climate Change</a:t>
            </a:r>
            <a:endParaRPr b="1" sz="2820"/>
          </a:p>
        </p:txBody>
      </p:sp>
      <p:sp>
        <p:nvSpPr>
          <p:cNvPr id="104" name="Google Shape;104;p19"/>
          <p:cNvSpPr txBox="1"/>
          <p:nvPr/>
        </p:nvSpPr>
        <p:spPr>
          <a:xfrm>
            <a:off x="233500" y="820700"/>
            <a:ext cx="5419500" cy="1262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Hurricanes and Average Annual Temperature have a moderately positive correlation (R-squared = .49)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Using our predicted temperature of 53.71 (F) for 2022, the predicted number of hurricanes will be approximately 31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0"/>
          <p:cNvSpPr txBox="1"/>
          <p:nvPr>
            <p:ph type="title"/>
          </p:nvPr>
        </p:nvSpPr>
        <p:spPr>
          <a:xfrm>
            <a:off x="311700" y="437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Trebuchet MS"/>
                <a:ea typeface="Trebuchet MS"/>
                <a:cs typeface="Trebuchet MS"/>
                <a:sym typeface="Trebuchet MS"/>
              </a:rPr>
              <a:t>Tornadoes and Climate Change</a:t>
            </a:r>
            <a:endParaRPr b="1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1" name="Google Shape;111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Data Exploration and Cleanup</a:t>
            </a:r>
            <a:endParaRPr sz="24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81000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rebuchet MS"/>
              <a:buChar char="●"/>
            </a:pPr>
            <a:r>
              <a:rPr lang="en"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Data Source: NOAA Storm Events Database</a:t>
            </a:r>
            <a:endParaRPr sz="24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rebuchet MS"/>
              <a:buChar char="●"/>
            </a:pPr>
            <a:r>
              <a:rPr lang="en"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Large source files with extraneous information</a:t>
            </a:r>
            <a:endParaRPr sz="24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rebuchet MS"/>
              <a:buChar char="○"/>
            </a:pPr>
            <a:r>
              <a:rPr lang="en" sz="2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Used Pandas to condense and save cleaned csv files</a:t>
            </a:r>
            <a:endParaRPr sz="20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rebuchet MS"/>
              <a:buChar char="●"/>
            </a:pPr>
            <a:r>
              <a:rPr lang="en"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Initial analysis - only severe </a:t>
            </a:r>
            <a:r>
              <a:rPr lang="en"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tornadoes</a:t>
            </a:r>
            <a:r>
              <a:rPr lang="en"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 (F3/EF3+)</a:t>
            </a:r>
            <a:endParaRPr sz="24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rebuchet MS"/>
              <a:buChar char="○"/>
            </a:pPr>
            <a:r>
              <a:rPr lang="en" sz="2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Very weak correlation</a:t>
            </a:r>
            <a:endParaRPr sz="20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rebuchet MS"/>
              <a:buChar char="●"/>
            </a:pPr>
            <a:r>
              <a:rPr lang="en"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Correlation strengthened when ALL tornado events included</a:t>
            </a:r>
            <a:endParaRPr sz="24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21"/>
          <p:cNvPicPr preferRelativeResize="0"/>
          <p:nvPr/>
        </p:nvPicPr>
        <p:blipFill>
          <a:blip r:embed="rId3">
            <a:alphaModFix amt="78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820">
                <a:latin typeface="Trebuchet MS"/>
                <a:ea typeface="Trebuchet MS"/>
                <a:cs typeface="Trebuchet MS"/>
                <a:sym typeface="Trebuchet MS"/>
              </a:rPr>
              <a:t>Annual Tornado Count 1950 - 2020</a:t>
            </a:r>
            <a:endParaRPr b="1" sz="282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18" name="Google Shape;118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273998"/>
            <a:ext cx="4572000" cy="3047993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19" name="Google Shape;119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0" y="1274000"/>
            <a:ext cx="4572000" cy="3048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20" name="Google Shape;120;p21"/>
          <p:cNvSpPr txBox="1"/>
          <p:nvPr/>
        </p:nvSpPr>
        <p:spPr>
          <a:xfrm>
            <a:off x="199650" y="4469800"/>
            <a:ext cx="4172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